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sldIdLst>
    <p:sldId id="277" r:id="rId2"/>
  </p:sldIdLst>
  <p:sldSz cx="9144000" cy="6858000" type="screen4x3"/>
  <p:notesSz cx="68580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679" autoAdjust="0"/>
    <p:restoredTop sz="94575" autoAdjust="0"/>
  </p:normalViewPr>
  <p:slideViewPr>
    <p:cSldViewPr snapToGrid="0">
      <p:cViewPr>
        <p:scale>
          <a:sx n="75" d="100"/>
          <a:sy n="75" d="100"/>
        </p:scale>
        <p:origin x="-2256" y="-5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0" d="100"/>
          <a:sy n="40" d="100"/>
        </p:scale>
        <p:origin x="-1542" y="-108"/>
      </p:cViewPr>
      <p:guideLst>
        <p:guide orient="horz" pos="2928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2765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06488" y="698500"/>
            <a:ext cx="4646612" cy="34845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76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416425"/>
            <a:ext cx="5486400" cy="418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29718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831263"/>
            <a:ext cx="29718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4CB9A51-6D2D-477B-885C-9804F755256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929991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2599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9101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6719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1742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800592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540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0639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2730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600437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51619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50485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6" name="Rectangle 52"/>
          <p:cNvSpPr>
            <a:spLocks noChangeArrowheads="1"/>
          </p:cNvSpPr>
          <p:nvPr userDrawn="1"/>
        </p:nvSpPr>
        <p:spPr bwMode="auto">
          <a:xfrm>
            <a:off x="4953000" y="3429000"/>
            <a:ext cx="3886200" cy="327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462" name="Group 438"/>
          <p:cNvGraphicFramePr>
            <a:graphicFrameLocks noGrp="1"/>
          </p:cNvGraphicFramePr>
          <p:nvPr userDrawn="1"/>
        </p:nvGraphicFramePr>
        <p:xfrm>
          <a:off x="152400" y="152400"/>
          <a:ext cx="8839200" cy="670560"/>
        </p:xfrm>
        <a:graphic>
          <a:graphicData uri="http://schemas.openxmlformats.org/drawingml/2006/table">
            <a:tbl>
              <a:tblPr/>
              <a:tblGrid>
                <a:gridCol w="692150"/>
                <a:gridCol w="1844675"/>
                <a:gridCol w="730250"/>
                <a:gridCol w="730250"/>
                <a:gridCol w="998538"/>
                <a:gridCol w="982662"/>
                <a:gridCol w="1630363"/>
                <a:gridCol w="1230312"/>
              </a:tblGrid>
              <a:tr h="3048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POW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Due Date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Date submitted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Total points/Grade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485" name="Group 461"/>
          <p:cNvGraphicFramePr>
            <a:graphicFrameLocks noGrp="1"/>
          </p:cNvGraphicFramePr>
          <p:nvPr userDrawn="1"/>
        </p:nvGraphicFramePr>
        <p:xfrm>
          <a:off x="6172200" y="990600"/>
          <a:ext cx="2819400" cy="2651760"/>
        </p:xfrm>
        <a:graphic>
          <a:graphicData uri="http://schemas.openxmlformats.org/drawingml/2006/table">
            <a:tbl>
              <a:tblPr/>
              <a:tblGrid>
                <a:gridCol w="2819400"/>
              </a:tblGrid>
              <a:tr h="609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Please attach all scratch work to your final copy.  All work should be on another sheet of paper.  Always write in COMPLETE sentences!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3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“Algebra” may not be used as a strategy.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ALL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submitted work must be in your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writing or typed on a computer.  You must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be able to explain all work on your POW.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07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Remember, the main idea behind these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problems is </a:t>
                      </a:r>
                      <a:r>
                        <a:rPr kumimoji="0" lang="en-US" altLang="en-US" sz="12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to be able to explain the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process involved in problem solving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, not only to get a “correct answer.”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471" name="Group 447"/>
          <p:cNvGraphicFramePr>
            <a:graphicFrameLocks noGrp="1"/>
          </p:cNvGraphicFramePr>
          <p:nvPr userDrawn="1"/>
        </p:nvGraphicFramePr>
        <p:xfrm>
          <a:off x="152400" y="2684463"/>
          <a:ext cx="5867400" cy="1051560"/>
        </p:xfrm>
        <a:graphic>
          <a:graphicData uri="http://schemas.openxmlformats.org/drawingml/2006/table">
            <a:tbl>
              <a:tblPr/>
              <a:tblGrid>
                <a:gridCol w="1955800"/>
                <a:gridCol w="1955800"/>
                <a:gridCol w="1955800"/>
              </a:tblGrid>
              <a:tr h="152400">
                <a:tc grid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PROBLEM SOLVING STRATEGIES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27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Make an organized list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Make a picture or diagram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Use or look for a pattern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Use or make a table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Brainstorm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Guess and check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47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Work backwards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Make it simpler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Act out or use objects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662" name="Group 638"/>
          <p:cNvGraphicFramePr>
            <a:graphicFrameLocks noGrp="1"/>
          </p:cNvGraphicFramePr>
          <p:nvPr userDrawn="1"/>
        </p:nvGraphicFramePr>
        <p:xfrm>
          <a:off x="152400" y="3810000"/>
          <a:ext cx="8839200" cy="2968752"/>
        </p:xfrm>
        <a:graphic>
          <a:graphicData uri="http://schemas.openxmlformats.org/drawingml/2006/table">
            <a:tbl>
              <a:tblPr/>
              <a:tblGrid>
                <a:gridCol w="6477000"/>
                <a:gridCol w="304800"/>
                <a:gridCol w="381000"/>
                <a:gridCol w="304800"/>
                <a:gridCol w="242888"/>
                <a:gridCol w="365125"/>
                <a:gridCol w="366712"/>
                <a:gridCol w="396875"/>
              </a:tblGrid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1.  STATEMENT: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In your OWN WORDS restate the problem providing enough details to solve the problem.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2.  PROCEDURE: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a.  Solve the problem, then EXPLAIN step by step how you found the solution.  Provide DETAILS!!!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b.  Show ALL your work, steps, drawings or tables.  Label and organize all work on your final copy.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65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c.  Name the main strategy that you used to solve this POW.  Why?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62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d.  Name one strategy that would not work to solve this POW.  Why?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51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3.  CONCLUSION:  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a.  What is your answer?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89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b.  Could there be other CORRECT answers to this same problem?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c.  What 6</a:t>
                      </a:r>
                      <a:r>
                        <a:rPr kumimoji="0" lang="en-US" altLang="en-US" sz="12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th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grade (or higher) math related concept did this POW teach you or reinforce that can be used for future problems?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68" name="Text Box 16"/>
          <p:cNvSpPr txBox="1">
            <a:spLocks noChangeArrowheads="1"/>
          </p:cNvSpPr>
          <p:nvPr/>
        </p:nvSpPr>
        <p:spPr bwMode="auto">
          <a:xfrm>
            <a:off x="228600" y="596900"/>
            <a:ext cx="5638800" cy="1792288"/>
          </a:xfrm>
          <a:prstGeom prst="rect">
            <a:avLst/>
          </a:prstGeom>
          <a:noFill/>
          <a:ln w="57150" cmpd="thickThin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1200"/>
              <a:t>Mr. Mangham’s classes decided to go to IHOP to celebrate all of their accomplishments throughout the year.  Here is how many people ate certain items:</a:t>
            </a:r>
          </a:p>
          <a:p>
            <a:r>
              <a:rPr lang="en-US" altLang="en-US" sz="1200"/>
              <a:t>40 ate eggs, 42 ate sausage, 32 ate pancakes, 13 ate sausage and eggs, 15 ate pancakes and sausage, 11 ate eggs and pancakes, 6 ate all three items, and 3 people didn’t eat any of the items.</a:t>
            </a:r>
          </a:p>
          <a:p>
            <a:r>
              <a:rPr lang="en-US" altLang="en-US" sz="1200"/>
              <a:t>1)  How many people ate only pancakes?</a:t>
            </a:r>
          </a:p>
          <a:p>
            <a:r>
              <a:rPr lang="en-US" altLang="en-US" sz="1200"/>
              <a:t>2)  How many people went to IHOP?</a:t>
            </a:r>
          </a:p>
          <a:p>
            <a:r>
              <a:rPr lang="en-US" altLang="en-US" sz="1200"/>
              <a:t>3)  How many people did not eat eggs?</a:t>
            </a:r>
          </a:p>
          <a:p>
            <a:r>
              <a:rPr lang="en-US" altLang="en-US" sz="1200"/>
              <a:t>[Note that “40 ate eggs” does NOT mean “40 ate only eggs”.]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9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3333CC"/>
      </a:hlink>
      <a:folHlink>
        <a:srgbClr val="3333CC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3333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3333CC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5248</TotalTime>
  <Words>119</Words>
  <Application>Microsoft Office PowerPoint</Application>
  <PresentationFormat>On-screen Show (4:3)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Times New Roman</vt:lpstr>
      <vt:lpstr>Default Design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Lance Mangham</dc:creator>
  <cp:lastModifiedBy>Lance</cp:lastModifiedBy>
  <cp:revision>82</cp:revision>
  <cp:lastPrinted>2001-04-26T02:59:36Z</cp:lastPrinted>
  <dcterms:created xsi:type="dcterms:W3CDTF">2000-09-03T02:04:07Z</dcterms:created>
  <dcterms:modified xsi:type="dcterms:W3CDTF">2014-05-03T21:04:02Z</dcterms:modified>
</cp:coreProperties>
</file>